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6" r:id="rId3"/>
    <p:sldId id="257" r:id="rId4"/>
    <p:sldId id="263" r:id="rId5"/>
    <p:sldId id="262" r:id="rId6"/>
    <p:sldId id="271" r:id="rId7"/>
    <p:sldId id="272" r:id="rId8"/>
    <p:sldId id="273" r:id="rId9"/>
    <p:sldId id="274" r:id="rId10"/>
    <p:sldId id="275" r:id="rId11"/>
    <p:sldId id="259" r:id="rId12"/>
    <p:sldId id="264" r:id="rId13"/>
    <p:sldId id="258" r:id="rId14"/>
    <p:sldId id="260" r:id="rId15"/>
    <p:sldId id="265" r:id="rId16"/>
    <p:sldId id="261" r:id="rId17"/>
    <p:sldId id="268" r:id="rId18"/>
    <p:sldId id="266" r:id="rId19"/>
    <p:sldId id="269" r:id="rId20"/>
    <p:sldId id="281" r:id="rId21"/>
    <p:sldId id="282" r:id="rId22"/>
    <p:sldId id="278" r:id="rId23"/>
    <p:sldId id="279" r:id="rId24"/>
    <p:sldId id="277" r:id="rId25"/>
    <p:sldId id="280" r:id="rId26"/>
    <p:sldId id="267" r:id="rId27"/>
    <p:sldId id="270" r:id="rId28"/>
    <p:sldId id="284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C78-A448-C148-9760-D092E96ED685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58-D031-DA47-8C34-8FF9D1F7E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C78-A448-C148-9760-D092E96ED685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58-D031-DA47-8C34-8FF9D1F7E1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C78-A448-C148-9760-D092E96ED685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58-D031-DA47-8C34-8FF9D1F7E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C78-A448-C148-9760-D092E96ED685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58-D031-DA47-8C34-8FF9D1F7E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C78-A448-C148-9760-D092E96ED685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58-D031-DA47-8C34-8FF9D1F7E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C78-A448-C148-9760-D092E96ED685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58-D031-DA47-8C34-8FF9D1F7E1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C78-A448-C148-9760-D092E96ED685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58-D031-DA47-8C34-8FF9D1F7E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C78-A448-C148-9760-D092E96ED685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58-D031-DA47-8C34-8FF9D1F7E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C78-A448-C148-9760-D092E96ED685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58-D031-DA47-8C34-8FF9D1F7E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C78-A448-C148-9760-D092E96ED685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58-D031-DA47-8C34-8FF9D1F7E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C78-A448-C148-9760-D092E96ED685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58-D031-DA47-8C34-8FF9D1F7E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BC78-A448-C148-9760-D092E96ED685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58-D031-DA47-8C34-8FF9D1F7E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A30BC78-A448-C148-9760-D092E96ED685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DA0AA58-D031-DA47-8C34-8FF9D1F7E1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itslforlibraries.weebly.com" TargetMode="Externa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304" y="1788844"/>
            <a:ext cx="6403035" cy="2486492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i="1" dirty="0"/>
              <a:t>The AITSL Standards through the </a:t>
            </a:r>
          </a:p>
          <a:p>
            <a:r>
              <a:rPr lang="en-US" sz="3600" b="1" i="1" dirty="0"/>
              <a:t>library lens</a:t>
            </a:r>
          </a:p>
          <a:p>
            <a:r>
              <a:rPr lang="en-US" sz="2400" b="1" dirty="0"/>
              <a:t>How do the standards affect library professionals</a:t>
            </a:r>
            <a:r>
              <a:rPr lang="en-US" sz="2400" b="1" dirty="0" smtClean="0"/>
              <a:t>?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12 June 2014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06" y="5999266"/>
            <a:ext cx="4220995" cy="66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366" y="5945602"/>
            <a:ext cx="2267946" cy="660944"/>
          </a:xfrm>
          <a:prstGeom prst="rect">
            <a:avLst/>
          </a:prstGeom>
        </p:spPr>
      </p:pic>
      <p:pic>
        <p:nvPicPr>
          <p:cNvPr id="2" name="Picture 1" descr="stick_figure_solving_puzzle_400_clr_49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40" y="3213978"/>
            <a:ext cx="2437127" cy="27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5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Engage in professional learning</a:t>
            </a:r>
          </a:p>
          <a:p>
            <a:r>
              <a:rPr lang="en-US" dirty="0" smtClean="0"/>
              <a:t>Engage professionally with colleagues, parents / </a:t>
            </a:r>
            <a:r>
              <a:rPr lang="en-US" dirty="0" err="1" smtClean="0"/>
              <a:t>carers</a:t>
            </a:r>
            <a:r>
              <a:rPr lang="en-US" dirty="0" smtClean="0"/>
              <a:t> and the community.</a:t>
            </a:r>
          </a:p>
        </p:txBody>
      </p:sp>
      <p:pic>
        <p:nvPicPr>
          <p:cNvPr id="4" name="Picture 3" descr="group_leader_icon_400_clr_123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21" y="3173599"/>
            <a:ext cx="3863285" cy="38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0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07 at 7.11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56" y="151121"/>
            <a:ext cx="7029769" cy="585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423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10 at 8.32.4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 r="5398" b="3053"/>
          <a:stretch/>
        </p:blipFill>
        <p:spPr>
          <a:xfrm>
            <a:off x="2572359" y="151315"/>
            <a:ext cx="4022184" cy="575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70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07 at 7.12.5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"/>
          <a:stretch/>
        </p:blipFill>
        <p:spPr>
          <a:xfrm>
            <a:off x="994189" y="677342"/>
            <a:ext cx="7531683" cy="574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856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10 at 8.32.2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3424" r="4985" b="4031"/>
          <a:stretch/>
        </p:blipFill>
        <p:spPr>
          <a:xfrm>
            <a:off x="2494000" y="634810"/>
            <a:ext cx="4528968" cy="5588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499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10 at 8.32.4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t="3318" r="3905" b="2779"/>
          <a:stretch/>
        </p:blipFill>
        <p:spPr>
          <a:xfrm>
            <a:off x="2769416" y="139301"/>
            <a:ext cx="4095740" cy="6518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640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10 at 8.32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 t="5469" r="4868" b="3484"/>
          <a:stretch/>
        </p:blipFill>
        <p:spPr>
          <a:xfrm>
            <a:off x="2369427" y="751312"/>
            <a:ext cx="4638484" cy="567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384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10 at 8.36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85" y="120831"/>
            <a:ext cx="5691714" cy="559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63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10 at 8.33.0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5806" r="4560" b="4651"/>
          <a:stretch/>
        </p:blipFill>
        <p:spPr>
          <a:xfrm>
            <a:off x="2409263" y="180380"/>
            <a:ext cx="4449525" cy="559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741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10 at 8.33.1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6382" b="3958"/>
          <a:stretch/>
        </p:blipFill>
        <p:spPr>
          <a:xfrm>
            <a:off x="2492254" y="-204245"/>
            <a:ext cx="4743646" cy="621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447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series</a:t>
            </a:r>
            <a:endParaRPr lang="en-US" dirty="0"/>
          </a:p>
        </p:txBody>
      </p:sp>
      <p:pic>
        <p:nvPicPr>
          <p:cNvPr id="5" name="Picture 4" descr="Screen Shot 2014-06-11 at 1.39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7" y="1662072"/>
            <a:ext cx="86487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4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57586"/>
            <a:ext cx="8042276" cy="1336956"/>
          </a:xfrm>
        </p:spPr>
        <p:txBody>
          <a:bodyPr/>
          <a:lstStyle/>
          <a:p>
            <a:r>
              <a:rPr lang="en-US" dirty="0" smtClean="0"/>
              <a:t>How do teacher librarians address these standards when often we do not teach in the classroom?</a:t>
            </a:r>
            <a:endParaRPr lang="en-US" dirty="0"/>
          </a:p>
        </p:txBody>
      </p:sp>
      <p:pic>
        <p:nvPicPr>
          <p:cNvPr id="3" name="Picture 2" descr="stick_figure_holding_up_question_mark_400_clr_125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86" y="3590225"/>
            <a:ext cx="2790150" cy="27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6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146" y="1157152"/>
            <a:ext cx="8594725" cy="1336956"/>
          </a:xfrm>
        </p:spPr>
        <p:txBody>
          <a:bodyPr/>
          <a:lstStyle/>
          <a:p>
            <a:r>
              <a:rPr lang="en-US" dirty="0" smtClean="0"/>
              <a:t>An example of how it is done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Alison Mackenzie</a:t>
            </a:r>
            <a:endParaRPr lang="en-US" dirty="0"/>
          </a:p>
        </p:txBody>
      </p:sp>
      <p:pic>
        <p:nvPicPr>
          <p:cNvPr id="3" name="Picture 2" descr="pencil_and_chalkboard_400_clr_123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06" y="2735493"/>
            <a:ext cx="4346443" cy="34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2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Guide</a:t>
            </a:r>
            <a:endParaRPr lang="en-US" dirty="0"/>
          </a:p>
        </p:txBody>
      </p:sp>
      <p:pic>
        <p:nvPicPr>
          <p:cNvPr id="4" name="Picture 3" descr="ASLA Gu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62" y="1841330"/>
            <a:ext cx="3012702" cy="4262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137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for the 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334" y="1945807"/>
            <a:ext cx="2704641" cy="381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41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support resources</a:t>
            </a:r>
            <a:endParaRPr lang="en-US" dirty="0"/>
          </a:p>
        </p:txBody>
      </p:sp>
      <p:pic>
        <p:nvPicPr>
          <p:cNvPr id="4" name="Picture 3" descr="Screen Shot 2014-06-11 at 3.27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87" y="2040186"/>
            <a:ext cx="7222603" cy="217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336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pic>
        <p:nvPicPr>
          <p:cNvPr id="4" name="Picture 3" descr="Screen Shot 2014-06-11 at 8.22.38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76" y="1792511"/>
            <a:ext cx="6719931" cy="385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106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will be placed in a group that will examine one of the standards.</a:t>
            </a:r>
          </a:p>
          <a:p>
            <a:r>
              <a:rPr lang="en-US" dirty="0" smtClean="0"/>
              <a:t>In your group allocate / nominate responsibilities for researching various aspects of the standard OR allocate sub- standards (</a:t>
            </a:r>
            <a:r>
              <a:rPr lang="en-US" dirty="0" err="1" smtClean="0"/>
              <a:t>eg</a:t>
            </a:r>
            <a:r>
              <a:rPr lang="en-US" dirty="0" smtClean="0"/>
              <a:t> 3.1, 3.2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Before the next meeting collect as much information as possible about your allocated area. (You may wish to post it on the website blog.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en_display_accomplished_400_clr_757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77" y="4751477"/>
            <a:ext cx="2106523" cy="210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81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At session 2 you will share your information, findings, evidence, examples etc. and collate it into a manageable form to be placed on the website.</a:t>
            </a:r>
          </a:p>
          <a:p>
            <a:r>
              <a:rPr lang="en-US" dirty="0" smtClean="0"/>
              <a:t>Before session 3 the collected evidence will be put on the website.</a:t>
            </a:r>
          </a:p>
          <a:p>
            <a:r>
              <a:rPr lang="en-US" dirty="0" smtClean="0"/>
              <a:t>In session 3 you will examine and critique the information that has been placed on the website and provide feedback.</a:t>
            </a:r>
            <a:endParaRPr lang="en-US" dirty="0"/>
          </a:p>
        </p:txBody>
      </p:sp>
      <p:pic>
        <p:nvPicPr>
          <p:cNvPr id="4" name="Picture 3" descr="pen_display_accomplished_400_clr_757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77" y="4751477"/>
            <a:ext cx="2106523" cy="210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5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45" y="792264"/>
            <a:ext cx="8042276" cy="1336956"/>
          </a:xfrm>
        </p:spPr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pic>
        <p:nvPicPr>
          <p:cNvPr id="4" name="Picture 3" descr="group_session_400_clr_51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08" y="2312191"/>
            <a:ext cx="508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9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90586"/>
            <a:ext cx="8042276" cy="1336956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pic>
        <p:nvPicPr>
          <p:cNvPr id="4" name="Picture 3" descr="group_missing_puzzle_piece_500_clr_1142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00" y="1985312"/>
            <a:ext cx="5079504" cy="426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3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5430" y="2039288"/>
            <a:ext cx="8180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An overview of the AITSL Standards for libraries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This workshop will provide an overview of the AITSL Standards as they relate to the library context and examine the new Standards App.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998" y="4532410"/>
            <a:ext cx="4519548" cy="131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6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10 at 8.31.1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r="2200" b="4951"/>
          <a:stretch/>
        </p:blipFill>
        <p:spPr>
          <a:xfrm>
            <a:off x="53650" y="1547750"/>
            <a:ext cx="9119963" cy="387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075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10 at 8.31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527"/>
            <a:ext cx="9144000" cy="5916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26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33673"/>
            <a:ext cx="8042276" cy="1336956"/>
          </a:xfrm>
        </p:spPr>
        <p:txBody>
          <a:bodyPr/>
          <a:lstStyle/>
          <a:p>
            <a:r>
              <a:rPr lang="en-US" dirty="0" smtClean="0"/>
              <a:t>What are the standards?</a:t>
            </a:r>
            <a:endParaRPr lang="en-US" dirty="0"/>
          </a:p>
        </p:txBody>
      </p:sp>
      <p:pic>
        <p:nvPicPr>
          <p:cNvPr id="4" name="Picture 3" descr="question_mark_button_symbol_800_clr_617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38" y="2307615"/>
            <a:ext cx="3978921" cy="39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2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54729"/>
            <a:ext cx="8042276" cy="4343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Professional Knowledge</a:t>
            </a:r>
          </a:p>
          <a:p>
            <a:endParaRPr lang="en-US" sz="1800" dirty="0" smtClean="0"/>
          </a:p>
          <a:p>
            <a:r>
              <a:rPr lang="en-US" sz="3600" dirty="0" smtClean="0"/>
              <a:t>Professional Practice</a:t>
            </a:r>
          </a:p>
          <a:p>
            <a:endParaRPr lang="en-US" sz="1800" dirty="0" smtClean="0"/>
          </a:p>
          <a:p>
            <a:r>
              <a:rPr lang="en-US" sz="3600" dirty="0" smtClean="0"/>
              <a:t>Professional Engagement</a:t>
            </a:r>
            <a:endParaRPr lang="en-US" sz="3600" dirty="0"/>
          </a:p>
        </p:txBody>
      </p:sp>
      <p:pic>
        <p:nvPicPr>
          <p:cNvPr id="4" name="Picture 3" descr="higher_learning_pc_400_clr_35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18" y="1829643"/>
            <a:ext cx="1008502" cy="1241233"/>
          </a:xfrm>
          <a:prstGeom prst="rect">
            <a:avLst/>
          </a:prstGeom>
        </p:spPr>
      </p:pic>
      <p:pic>
        <p:nvPicPr>
          <p:cNvPr id="5" name="Picture 4" descr="doctor_presenting_to_nurses_800_clr_847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89" y="3318438"/>
            <a:ext cx="1448731" cy="996002"/>
          </a:xfrm>
          <a:prstGeom prst="rect">
            <a:avLst/>
          </a:prstGeom>
        </p:spPr>
      </p:pic>
      <p:pic>
        <p:nvPicPr>
          <p:cNvPr id="6" name="Picture 5" descr="group_leader_icon_400_clr_123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66" y="4758337"/>
            <a:ext cx="1119107" cy="111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1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students and how they learn</a:t>
            </a:r>
          </a:p>
          <a:p>
            <a:r>
              <a:rPr lang="en-US" dirty="0" smtClean="0"/>
              <a:t>Know the content and how to teach it</a:t>
            </a:r>
            <a:endParaRPr lang="en-US" dirty="0"/>
          </a:p>
        </p:txBody>
      </p:sp>
      <p:pic>
        <p:nvPicPr>
          <p:cNvPr id="4" name="Picture 3" descr="higher_learning_pc_400_clr_35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81" y="2904975"/>
            <a:ext cx="2636089" cy="32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and implement effective teaching and learning</a:t>
            </a:r>
          </a:p>
          <a:p>
            <a:r>
              <a:rPr lang="en-US" dirty="0" smtClean="0"/>
              <a:t>Create and maintain supportive and safe learning environments</a:t>
            </a:r>
          </a:p>
          <a:p>
            <a:r>
              <a:rPr lang="en-US" dirty="0" smtClean="0"/>
              <a:t>Assess, provide feedback and report on student learning</a:t>
            </a:r>
            <a:endParaRPr lang="en-US" dirty="0"/>
          </a:p>
        </p:txBody>
      </p:sp>
      <p:pic>
        <p:nvPicPr>
          <p:cNvPr id="4" name="Picture 3" descr="doctor_presenting_to_nurses_800_clr_847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2" y="3919176"/>
            <a:ext cx="4274652" cy="29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5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2300</TotalTime>
  <Words>299</Words>
  <Application>Microsoft Macintosh PowerPoint</Application>
  <PresentationFormat>On-screen Show (4:3)</PresentationFormat>
  <Paragraphs>42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Breeze</vt:lpstr>
      <vt:lpstr>PowerPoint Presentation</vt:lpstr>
      <vt:lpstr>Workshop series</vt:lpstr>
      <vt:lpstr>Workshop One</vt:lpstr>
      <vt:lpstr>PowerPoint Presentation</vt:lpstr>
      <vt:lpstr>PowerPoint Presentation</vt:lpstr>
      <vt:lpstr>What are the standards?</vt:lpstr>
      <vt:lpstr>Three Strands</vt:lpstr>
      <vt:lpstr>Professional Knowledge</vt:lpstr>
      <vt:lpstr>Professional Practice</vt:lpstr>
      <vt:lpstr>Professional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teacher librarians address these standards when often we do not teach in the classroom?</vt:lpstr>
      <vt:lpstr>An example of how it is done  Alison Mackenzie</vt:lpstr>
      <vt:lpstr>Evidence Guide</vt:lpstr>
      <vt:lpstr>Learning for the Future</vt:lpstr>
      <vt:lpstr>Other support resources</vt:lpstr>
      <vt:lpstr>Website</vt:lpstr>
      <vt:lpstr>Actions</vt:lpstr>
      <vt:lpstr>PowerPoint Presentation</vt:lpstr>
      <vt:lpstr>Group Activity</vt:lpstr>
      <vt:lpstr>Recap</vt:lpstr>
    </vt:vector>
  </TitlesOfParts>
  <Company>Studyvibe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McIlvenny</dc:creator>
  <cp:lastModifiedBy>Leonie McIlvenny</cp:lastModifiedBy>
  <cp:revision>19</cp:revision>
  <dcterms:created xsi:type="dcterms:W3CDTF">2014-06-10T00:23:32Z</dcterms:created>
  <dcterms:modified xsi:type="dcterms:W3CDTF">2014-06-12T05:18:01Z</dcterms:modified>
</cp:coreProperties>
</file>