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8" r:id="rId4"/>
    <p:sldId id="257" r:id="rId5"/>
    <p:sldId id="259" r:id="rId6"/>
    <p:sldId id="262" r:id="rId7"/>
    <p:sldId id="263" r:id="rId8"/>
    <p:sldId id="264" r:id="rId9"/>
    <p:sldId id="267" r:id="rId10"/>
    <p:sldId id="260" r:id="rId11"/>
    <p:sldId id="265" r:id="rId12"/>
    <p:sldId id="266"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3E7E"/>
    <a:srgbClr val="7C87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8" autoAdjust="0"/>
    <p:restoredTop sz="94660"/>
  </p:normalViewPr>
  <p:slideViewPr>
    <p:cSldViewPr snapToGrid="0" snapToObjects="1">
      <p:cViewPr>
        <p:scale>
          <a:sx n="70" d="100"/>
          <a:sy n="70" d="100"/>
        </p:scale>
        <p:origin x="-1914"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5D858-5386-E44F-9458-C5E1CB520E21}"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68334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5D858-5386-E44F-9458-C5E1CB520E21}"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29624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5D858-5386-E44F-9458-C5E1CB520E21}"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212098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5D858-5386-E44F-9458-C5E1CB520E21}"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21551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5D858-5386-E44F-9458-C5E1CB520E21}"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76851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5D858-5386-E44F-9458-C5E1CB520E21}"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63820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5D858-5386-E44F-9458-C5E1CB520E21}" type="datetimeFigureOut">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47460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5D858-5386-E44F-9458-C5E1CB520E21}" type="datetimeFigureOut">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225762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5D858-5386-E44F-9458-C5E1CB520E21}" type="datetimeFigureOut">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919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D858-5386-E44F-9458-C5E1CB520E21}"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124320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D858-5386-E44F-9458-C5E1CB520E21}"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5B87F-A597-3540-8455-824B6536CF05}" type="slidenum">
              <a:rPr lang="en-US" smtClean="0"/>
              <a:t>‹#›</a:t>
            </a:fld>
            <a:endParaRPr lang="en-US"/>
          </a:p>
        </p:txBody>
      </p:sp>
    </p:spTree>
    <p:extLst>
      <p:ext uri="{BB962C8B-B14F-4D97-AF65-F5344CB8AC3E}">
        <p14:creationId xmlns:p14="http://schemas.microsoft.com/office/powerpoint/2010/main" val="124475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5D858-5386-E44F-9458-C5E1CB520E21}" type="datetimeFigureOut">
              <a:rPr lang="en-US" smtClean="0"/>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5B87F-A597-3540-8455-824B6536CF05}" type="slidenum">
              <a:rPr lang="en-US" smtClean="0"/>
              <a:t>‹#›</a:t>
            </a:fld>
            <a:endParaRPr lang="en-US"/>
          </a:p>
        </p:txBody>
      </p:sp>
    </p:spTree>
    <p:extLst>
      <p:ext uri="{BB962C8B-B14F-4D97-AF65-F5344CB8AC3E}">
        <p14:creationId xmlns:p14="http://schemas.microsoft.com/office/powerpoint/2010/main" val="102286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0yQVoQOvL1rrcM&amp;tbnid=ivn_ggAozge6VM:&amp;ved=0CAUQjRw&amp;url=http://www.aitsl.edu.au/australian-professional-standards-for-teachers/my-standards-app&amp;ei=_lGDU_ywMMSikQW-iIHIBg&amp;psig=AFQjCNEn4QeCfczwmeN_15iTpeI7W7c1ZA&amp;ust=1401201524113547"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 PP intro 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581"/>
          </a:xfrm>
          <a:prstGeom prst="rect">
            <a:avLst/>
          </a:prstGeom>
        </p:spPr>
      </p:pic>
      <p:sp>
        <p:nvSpPr>
          <p:cNvPr id="2" name="Title 1"/>
          <p:cNvSpPr>
            <a:spLocks noGrp="1"/>
          </p:cNvSpPr>
          <p:nvPr>
            <p:ph type="ctrTitle"/>
          </p:nvPr>
        </p:nvSpPr>
        <p:spPr>
          <a:xfrm>
            <a:off x="248480" y="1380633"/>
            <a:ext cx="7772400" cy="1470025"/>
          </a:xfrm>
        </p:spPr>
        <p:txBody>
          <a:bodyPr>
            <a:normAutofit/>
          </a:bodyPr>
          <a:lstStyle/>
          <a:p>
            <a:pPr algn="l"/>
            <a:r>
              <a:rPr lang="en-US" sz="5400" b="1" baseline="30000" dirty="0" smtClean="0">
                <a:solidFill>
                  <a:schemeClr val="bg1"/>
                </a:solidFill>
                <a:cs typeface="Optima"/>
              </a:rPr>
              <a:t>AITSL Standards and Teacher Librarians</a:t>
            </a:r>
            <a:br>
              <a:rPr lang="en-US" sz="5400" b="1" baseline="30000" dirty="0" smtClean="0">
                <a:solidFill>
                  <a:schemeClr val="bg1"/>
                </a:solidFill>
                <a:cs typeface="Optima"/>
              </a:rPr>
            </a:br>
            <a:endParaRPr lang="en-US" sz="5400" b="1" baseline="30000" dirty="0">
              <a:solidFill>
                <a:schemeClr val="bg1"/>
              </a:solidFill>
              <a:cs typeface="Optima"/>
            </a:endParaRPr>
          </a:p>
        </p:txBody>
      </p:sp>
    </p:spTree>
    <p:extLst>
      <p:ext uri="{BB962C8B-B14F-4D97-AF65-F5344CB8AC3E}">
        <p14:creationId xmlns:p14="http://schemas.microsoft.com/office/powerpoint/2010/main" val="216311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789039" y="372924"/>
            <a:ext cx="7565919" cy="5786199"/>
          </a:xfrm>
          <a:prstGeom prst="rect">
            <a:avLst/>
          </a:prstGeom>
          <a:noFill/>
        </p:spPr>
        <p:txBody>
          <a:bodyPr wrap="square" rtlCol="0">
            <a:spAutoFit/>
          </a:bodyPr>
          <a:lstStyle/>
          <a:p>
            <a:r>
              <a:rPr lang="en-AU" sz="3200" b="1" dirty="0" smtClean="0">
                <a:solidFill>
                  <a:srgbClr val="00205B"/>
                </a:solidFill>
                <a:latin typeface="+mj-lt"/>
                <a:ea typeface="+mj-ea"/>
                <a:cs typeface="Optima"/>
              </a:rPr>
              <a:t>Top Tips</a:t>
            </a:r>
          </a:p>
          <a:p>
            <a:endParaRPr lang="en-AU" sz="1400" b="1" dirty="0">
              <a:solidFill>
                <a:srgbClr val="00205B"/>
              </a:solidFill>
              <a:latin typeface="+mj-lt"/>
              <a:ea typeface="+mj-ea"/>
            </a:endParaRPr>
          </a:p>
          <a:p>
            <a:pPr algn="just"/>
            <a:r>
              <a:rPr lang="en-AU" dirty="0"/>
              <a:t>Don’t delete any </a:t>
            </a:r>
            <a:r>
              <a:rPr lang="en-AU" dirty="0" smtClean="0"/>
              <a:t>emails from colleagues asking you to help with something related to  the students, to the curriculum or any learning activities – these can be used as evidence.</a:t>
            </a:r>
          </a:p>
          <a:p>
            <a:pPr algn="just"/>
            <a:endParaRPr lang="en-AU" dirty="0"/>
          </a:p>
          <a:p>
            <a:pPr algn="just"/>
            <a:r>
              <a:rPr lang="en-AU" dirty="0" smtClean="0"/>
              <a:t>If you have a conversation with a colleague relating </a:t>
            </a:r>
            <a:r>
              <a:rPr lang="en-AU" dirty="0"/>
              <a:t>to  the students, to the curriculum or any </a:t>
            </a:r>
            <a:r>
              <a:rPr lang="en-AU" dirty="0" smtClean="0"/>
              <a:t>learning activities – either make notes straight away or ask them to email you -  these can be used as evidence.</a:t>
            </a:r>
          </a:p>
          <a:p>
            <a:pPr algn="just"/>
            <a:endParaRPr lang="en-AU" dirty="0"/>
          </a:p>
          <a:p>
            <a:pPr algn="just"/>
            <a:r>
              <a:rPr lang="en-AU" dirty="0" smtClean="0"/>
              <a:t>Take photographs of everything you do e.g. displays, student work, learning activities etc</a:t>
            </a:r>
            <a:r>
              <a:rPr lang="en-AU" dirty="0"/>
              <a:t>.</a:t>
            </a:r>
            <a:r>
              <a:rPr lang="en-AU" dirty="0" smtClean="0"/>
              <a:t> – these can be used as evidence.</a:t>
            </a:r>
          </a:p>
          <a:p>
            <a:pPr algn="just"/>
            <a:endParaRPr lang="en-AU" dirty="0"/>
          </a:p>
          <a:p>
            <a:pPr algn="just"/>
            <a:r>
              <a:rPr lang="en-AU" dirty="0" smtClean="0"/>
              <a:t>Keep all certificates and notes etc. from Professional Learning Activities – </a:t>
            </a:r>
          </a:p>
          <a:p>
            <a:pPr algn="just"/>
            <a:r>
              <a:rPr lang="en-AU" dirty="0" smtClean="0"/>
              <a:t>these can be used as evidence.</a:t>
            </a:r>
          </a:p>
          <a:p>
            <a:pPr algn="just"/>
            <a:endParaRPr lang="en-AU" dirty="0"/>
          </a:p>
          <a:p>
            <a:pPr algn="just"/>
            <a:r>
              <a:rPr lang="en-AU" dirty="0" smtClean="0"/>
              <a:t>Collect anything you think may be used as evidence, keep it in a folder and    you will probably find a sub-section that it will correspond to.</a:t>
            </a:r>
            <a:endParaRPr lang="en-AU" dirty="0"/>
          </a:p>
          <a:p>
            <a:endParaRPr lang="en-AU" dirty="0"/>
          </a:p>
          <a:p>
            <a:endParaRPr lang="en-AU" dirty="0" smtClean="0"/>
          </a:p>
        </p:txBody>
      </p:sp>
    </p:spTree>
    <p:extLst>
      <p:ext uri="{BB962C8B-B14F-4D97-AF65-F5344CB8AC3E}">
        <p14:creationId xmlns:p14="http://schemas.microsoft.com/office/powerpoint/2010/main" val="384595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486886" y="617517"/>
            <a:ext cx="4488875" cy="6063198"/>
          </a:xfrm>
          <a:prstGeom prst="rect">
            <a:avLst/>
          </a:prstGeom>
          <a:noFill/>
        </p:spPr>
        <p:txBody>
          <a:bodyPr wrap="square" rtlCol="0">
            <a:spAutoFit/>
          </a:bodyPr>
          <a:lstStyle/>
          <a:p>
            <a:r>
              <a:rPr lang="en-AU" sz="3200" b="1" dirty="0" smtClean="0">
                <a:solidFill>
                  <a:srgbClr val="00205B"/>
                </a:solidFill>
                <a:latin typeface="+mj-lt"/>
                <a:ea typeface="+mj-ea"/>
                <a:cs typeface="Optima"/>
              </a:rPr>
              <a:t>Time!</a:t>
            </a:r>
          </a:p>
          <a:p>
            <a:endParaRPr lang="en-AU" sz="1400" b="1" dirty="0">
              <a:solidFill>
                <a:srgbClr val="00205B"/>
              </a:solidFill>
              <a:latin typeface="+mj-lt"/>
              <a:ea typeface="+mj-ea"/>
              <a:cs typeface="Optima"/>
            </a:endParaRPr>
          </a:p>
          <a:p>
            <a:r>
              <a:rPr lang="en-AU" dirty="0" smtClean="0"/>
              <a:t>This has proven to be VERY time consuming affair but surprisingly satisfying!</a:t>
            </a:r>
            <a:br>
              <a:rPr lang="en-AU" dirty="0" smtClean="0"/>
            </a:br>
            <a:endParaRPr lang="en-AU" dirty="0" smtClean="0"/>
          </a:p>
          <a:p>
            <a:pPr algn="just"/>
            <a:r>
              <a:rPr lang="en-AU" dirty="0" smtClean="0"/>
              <a:t>As I am going along with this process, I have begun to feel more and more confident about what I actually do on a daily basis meets the standards for a Highly Accomplished teacher. I have become very aware of collecting evidence as I go along.</a:t>
            </a:r>
          </a:p>
          <a:p>
            <a:pPr algn="just"/>
            <a:endParaRPr lang="en-AU" dirty="0"/>
          </a:p>
          <a:p>
            <a:pPr algn="just"/>
            <a:r>
              <a:rPr lang="en-AU" dirty="0" smtClean="0"/>
              <a:t>Collecting the evidence as you go along is much easier than trying to do it retrospectively.</a:t>
            </a:r>
            <a:endParaRPr lang="en-AU" dirty="0"/>
          </a:p>
          <a:p>
            <a:endParaRPr lang="en-AU" dirty="0" smtClean="0"/>
          </a:p>
          <a:p>
            <a:endParaRPr lang="en-AU" dirty="0"/>
          </a:p>
          <a:p>
            <a:endParaRPr lang="en-AU" dirty="0"/>
          </a:p>
          <a:p>
            <a:endParaRPr lang="en-AU" dirty="0" smtClean="0"/>
          </a:p>
          <a:p>
            <a:endParaRPr lang="en-AU" dirty="0"/>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17" y="1274742"/>
            <a:ext cx="3103375" cy="311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1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486886" y="617517"/>
            <a:ext cx="8158350" cy="7325082"/>
          </a:xfrm>
          <a:prstGeom prst="rect">
            <a:avLst/>
          </a:prstGeom>
          <a:noFill/>
        </p:spPr>
        <p:txBody>
          <a:bodyPr wrap="square" rtlCol="0">
            <a:spAutoFit/>
          </a:bodyPr>
          <a:lstStyle/>
          <a:p>
            <a:r>
              <a:rPr lang="en-AU" sz="3200" b="1" dirty="0" smtClean="0">
                <a:solidFill>
                  <a:srgbClr val="00205B"/>
                </a:solidFill>
                <a:latin typeface="+mj-lt"/>
                <a:ea typeface="+mj-ea"/>
                <a:cs typeface="Optima"/>
              </a:rPr>
              <a:t>Paper Copies</a:t>
            </a:r>
          </a:p>
          <a:p>
            <a:endParaRPr lang="en-AU" sz="3200" b="1" dirty="0">
              <a:solidFill>
                <a:srgbClr val="00205B"/>
              </a:solidFill>
              <a:latin typeface="+mj-lt"/>
              <a:ea typeface="+mj-ea"/>
            </a:endParaRPr>
          </a:p>
          <a:p>
            <a:r>
              <a:rPr lang="en-AU" dirty="0"/>
              <a:t>I started off with one lever arch folder divided into seven sections – I very quickly dispensed with this and have split each standard up into its own </a:t>
            </a:r>
            <a:r>
              <a:rPr lang="en-AU" dirty="0" smtClean="0"/>
              <a:t>folder!</a:t>
            </a:r>
          </a:p>
          <a:p>
            <a:endParaRPr lang="en-AU" dirty="0"/>
          </a:p>
          <a:p>
            <a:r>
              <a:rPr lang="en-AU" sz="3200" b="1" dirty="0">
                <a:solidFill>
                  <a:srgbClr val="00205B"/>
                </a:solidFill>
                <a:latin typeface="+mj-lt"/>
                <a:ea typeface="+mj-ea"/>
                <a:cs typeface="Optima"/>
              </a:rPr>
              <a:t>Electronic</a:t>
            </a:r>
            <a:r>
              <a:rPr lang="en-AU" dirty="0" smtClean="0"/>
              <a:t> </a:t>
            </a:r>
            <a:r>
              <a:rPr lang="en-AU" sz="3200" b="1" dirty="0" smtClean="0">
                <a:solidFill>
                  <a:srgbClr val="00205B"/>
                </a:solidFill>
                <a:latin typeface="+mj-lt"/>
                <a:ea typeface="+mj-ea"/>
                <a:cs typeface="Optima"/>
              </a:rPr>
              <a:t>Options</a:t>
            </a:r>
          </a:p>
          <a:p>
            <a:endParaRPr lang="en-AU" sz="3200" b="1" dirty="0">
              <a:solidFill>
                <a:srgbClr val="00205B"/>
              </a:solidFill>
              <a:latin typeface="+mj-lt"/>
              <a:ea typeface="+mj-ea"/>
            </a:endParaRPr>
          </a:p>
          <a:p>
            <a:r>
              <a:rPr lang="en-AU" b="1" i="1" dirty="0" err="1" smtClean="0"/>
              <a:t>Ejournal</a:t>
            </a:r>
            <a:r>
              <a:rPr lang="en-AU" dirty="0" smtClean="0"/>
              <a:t> – an electronic evidence repository specifically designed around the organisation of the 7 standards. We have been provided with this at school, available on a personal basis.</a:t>
            </a:r>
          </a:p>
          <a:p>
            <a:endParaRPr lang="en-AU" dirty="0" smtClean="0"/>
          </a:p>
          <a:p>
            <a:endParaRPr lang="en-AU" b="1" i="1" dirty="0" smtClean="0"/>
          </a:p>
          <a:p>
            <a:r>
              <a:rPr lang="en-AU" b="1" i="1" dirty="0" smtClean="0"/>
              <a:t>My Standards App </a:t>
            </a:r>
            <a:r>
              <a:rPr lang="en-AU" dirty="0" smtClean="0"/>
              <a:t>– for iPad – an interactive tool to store, organise and</a:t>
            </a:r>
          </a:p>
          <a:p>
            <a:r>
              <a:rPr lang="en-AU" dirty="0" smtClean="0"/>
              <a:t>annotate evidence. Produced by AITSL and free of charge to download</a:t>
            </a:r>
          </a:p>
          <a:p>
            <a:r>
              <a:rPr lang="en-AU" dirty="0" smtClean="0"/>
              <a:t>and register.</a:t>
            </a:r>
          </a:p>
          <a:p>
            <a:endParaRPr lang="en-AU" dirty="0"/>
          </a:p>
          <a:p>
            <a:endParaRPr lang="en-AU" dirty="0"/>
          </a:p>
          <a:p>
            <a:endParaRPr lang="en-AU" dirty="0" smtClean="0"/>
          </a:p>
          <a:p>
            <a:endParaRPr lang="en-AU" dirty="0"/>
          </a:p>
          <a:p>
            <a:endParaRPr lang="en-AU" dirty="0"/>
          </a:p>
          <a:p>
            <a:endParaRPr lang="en-AU" dirty="0" smtClean="0"/>
          </a:p>
          <a:p>
            <a:endParaRPr lang="en-AU" dirty="0"/>
          </a:p>
          <a:p>
            <a:endParaRPr lang="en-AU" dirty="0"/>
          </a:p>
        </p:txBody>
      </p:sp>
      <p:pic>
        <p:nvPicPr>
          <p:cNvPr id="4098" name="Picture 2" descr="http://www.aitsl.edu.au/images/default-source/default-album/my_standards_app_logobf7d764d46ab632d8aa7ff0000cdfa8c.png?sfvrsn=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066" y="4152074"/>
            <a:ext cx="1092672" cy="109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3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486885" y="617517"/>
            <a:ext cx="8064685" cy="4678204"/>
          </a:xfrm>
          <a:prstGeom prst="rect">
            <a:avLst/>
          </a:prstGeom>
          <a:noFill/>
        </p:spPr>
        <p:txBody>
          <a:bodyPr wrap="square" rtlCol="0">
            <a:spAutoFit/>
          </a:bodyPr>
          <a:lstStyle/>
          <a:p>
            <a:r>
              <a:rPr lang="en-AU" sz="3200" b="1" dirty="0" smtClean="0">
                <a:solidFill>
                  <a:srgbClr val="00205B"/>
                </a:solidFill>
                <a:latin typeface="+mj-lt"/>
                <a:ea typeface="+mj-ea"/>
                <a:cs typeface="Optima"/>
              </a:rPr>
              <a:t>Examples</a:t>
            </a:r>
          </a:p>
          <a:p>
            <a:endParaRPr lang="en-AU" sz="3200" b="1" dirty="0">
              <a:solidFill>
                <a:srgbClr val="00205B"/>
              </a:solidFill>
              <a:latin typeface="+mj-lt"/>
              <a:ea typeface="+mj-ea"/>
            </a:endParaRPr>
          </a:p>
          <a:p>
            <a:r>
              <a:rPr lang="en-AU" sz="2400" dirty="0"/>
              <a:t>Please feel free to have a look through the folders I have brought along</a:t>
            </a:r>
            <a:r>
              <a:rPr lang="en-AU" dirty="0"/>
              <a:t>.</a:t>
            </a:r>
          </a:p>
          <a:p>
            <a:endParaRPr lang="en-AU" dirty="0"/>
          </a:p>
          <a:p>
            <a:r>
              <a:rPr lang="en-AU" sz="2400" dirty="0"/>
              <a:t>This is purely a personal system that I have found useful.</a:t>
            </a:r>
          </a:p>
          <a:p>
            <a:endParaRPr lang="en-AU" dirty="0"/>
          </a:p>
          <a:p>
            <a:endParaRPr lang="en-AU" dirty="0"/>
          </a:p>
          <a:p>
            <a:endParaRPr lang="en-AU" dirty="0" smtClean="0"/>
          </a:p>
          <a:p>
            <a:endParaRPr lang="en-AU" dirty="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206767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055039" y="454242"/>
            <a:ext cx="7362440" cy="509577"/>
          </a:xfrm>
        </p:spPr>
        <p:txBody>
          <a:bodyPr anchor="t">
            <a:normAutofit fontScale="90000"/>
          </a:bodyPr>
          <a:lstStyle/>
          <a:p>
            <a:pPr algn="l"/>
            <a:r>
              <a:rPr lang="en-US" sz="3600" b="1" dirty="0">
                <a:solidFill>
                  <a:srgbClr val="00205B"/>
                </a:solidFill>
                <a:cs typeface="Optima"/>
              </a:rPr>
              <a:t>The </a:t>
            </a:r>
            <a:r>
              <a:rPr lang="en-US" sz="3500" b="1" dirty="0">
                <a:solidFill>
                  <a:srgbClr val="00205B"/>
                </a:solidFill>
                <a:cs typeface="Optima"/>
              </a:rPr>
              <a:t>Seven Standards</a:t>
            </a:r>
            <a:r>
              <a:rPr lang="en-US" sz="3500" b="1" baseline="30000" dirty="0">
                <a:solidFill>
                  <a:srgbClr val="00205B"/>
                </a:solidFill>
                <a:cs typeface="Optima"/>
              </a:rPr>
              <a:t/>
            </a:r>
            <a:br>
              <a:rPr lang="en-US" sz="3500" b="1" baseline="30000" dirty="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1.	</a:t>
            </a:r>
            <a:r>
              <a:rPr lang="en-AU" sz="3600" b="1" baseline="30000" dirty="0" smtClean="0">
                <a:solidFill>
                  <a:srgbClr val="00205B"/>
                </a:solidFill>
                <a:cs typeface="Optima"/>
              </a:rPr>
              <a:t>Know</a:t>
            </a:r>
            <a:r>
              <a:rPr lang="en-AU" sz="3200" b="1" dirty="0" smtClean="0"/>
              <a:t> </a:t>
            </a:r>
            <a:r>
              <a:rPr lang="en-AU" sz="3600" b="1" baseline="30000" dirty="0">
                <a:solidFill>
                  <a:srgbClr val="00205B"/>
                </a:solidFill>
                <a:cs typeface="Optima"/>
              </a:rPr>
              <a:t>Students</a:t>
            </a:r>
            <a:r>
              <a:rPr lang="en-AU" sz="3200" b="1" dirty="0"/>
              <a:t> </a:t>
            </a:r>
            <a:r>
              <a:rPr lang="en-AU" sz="3600" b="1" baseline="30000" dirty="0">
                <a:solidFill>
                  <a:srgbClr val="00205B"/>
                </a:solidFill>
                <a:cs typeface="Optima"/>
              </a:rPr>
              <a:t>and</a:t>
            </a:r>
            <a:r>
              <a:rPr lang="en-AU" sz="3200" b="1" dirty="0"/>
              <a:t> </a:t>
            </a:r>
            <a:r>
              <a:rPr lang="en-AU" sz="3600" b="1" baseline="30000" dirty="0">
                <a:solidFill>
                  <a:srgbClr val="00205B"/>
                </a:solidFill>
                <a:cs typeface="Optima"/>
              </a:rPr>
              <a:t>How</a:t>
            </a:r>
            <a:r>
              <a:rPr lang="en-AU" sz="3200" b="1" dirty="0"/>
              <a:t> </a:t>
            </a:r>
            <a:r>
              <a:rPr lang="en-AU" sz="3600" b="1" baseline="30000" dirty="0">
                <a:solidFill>
                  <a:srgbClr val="00205B"/>
                </a:solidFill>
                <a:cs typeface="Optima"/>
              </a:rPr>
              <a:t>They</a:t>
            </a:r>
            <a:r>
              <a:rPr lang="en-AU" sz="3200" b="1" dirty="0"/>
              <a:t> </a:t>
            </a:r>
            <a:r>
              <a:rPr lang="en-AU" sz="3600" b="1" baseline="30000" dirty="0" smtClean="0">
                <a:solidFill>
                  <a:srgbClr val="00205B"/>
                </a:solidFill>
                <a:cs typeface="Optima"/>
              </a:rPr>
              <a:t>Learn.</a:t>
            </a:r>
            <a:r>
              <a:rPr lang="en-AU" sz="3200" dirty="0"/>
              <a:t/>
            </a:r>
            <a:br>
              <a:rPr lang="en-AU" sz="3200" dirty="0"/>
            </a:br>
            <a:r>
              <a:rPr lang="en-US" sz="3600" b="1" baseline="30000" dirty="0" smtClean="0">
                <a:solidFill>
                  <a:srgbClr val="00205B"/>
                </a:solidFill>
                <a:cs typeface="Optima"/>
              </a:rPr>
              <a:t>2.	</a:t>
            </a:r>
            <a:r>
              <a:rPr lang="en-AU" sz="3600" b="1" baseline="30000" dirty="0" smtClean="0">
                <a:solidFill>
                  <a:srgbClr val="00205B"/>
                </a:solidFill>
                <a:cs typeface="Optima"/>
              </a:rPr>
              <a:t>Know </a:t>
            </a:r>
            <a:r>
              <a:rPr lang="en-AU" sz="3600" b="1" baseline="30000" dirty="0">
                <a:solidFill>
                  <a:srgbClr val="00205B"/>
                </a:solidFill>
                <a:cs typeface="Optima"/>
              </a:rPr>
              <a:t>the </a:t>
            </a:r>
            <a:r>
              <a:rPr lang="en-AU" sz="3600" b="1" baseline="30000" dirty="0" smtClean="0">
                <a:solidFill>
                  <a:srgbClr val="00205B"/>
                </a:solidFill>
                <a:cs typeface="Optima"/>
              </a:rPr>
              <a:t>Content </a:t>
            </a:r>
            <a:r>
              <a:rPr lang="en-AU" sz="3600" b="1" baseline="30000" dirty="0">
                <a:solidFill>
                  <a:srgbClr val="00205B"/>
                </a:solidFill>
                <a:cs typeface="Optima"/>
              </a:rPr>
              <a:t>and </a:t>
            </a:r>
            <a:r>
              <a:rPr lang="en-AU" sz="3600" b="1" baseline="30000" dirty="0" smtClean="0">
                <a:solidFill>
                  <a:srgbClr val="00205B"/>
                </a:solidFill>
                <a:cs typeface="Optima"/>
              </a:rPr>
              <a:t>How</a:t>
            </a:r>
            <a:r>
              <a:rPr lang="en-AU" sz="3200" b="1" dirty="0" smtClean="0"/>
              <a:t> </a:t>
            </a:r>
            <a:r>
              <a:rPr lang="en-AU" sz="3600" b="1" baseline="30000" dirty="0">
                <a:solidFill>
                  <a:srgbClr val="00205B"/>
                </a:solidFill>
                <a:cs typeface="Optima"/>
              </a:rPr>
              <a:t>to </a:t>
            </a:r>
            <a:r>
              <a:rPr lang="en-AU" sz="3600" b="1" baseline="30000" dirty="0" smtClean="0">
                <a:solidFill>
                  <a:srgbClr val="00205B"/>
                </a:solidFill>
                <a:cs typeface="Optima"/>
              </a:rPr>
              <a:t>Teach It.</a:t>
            </a:r>
            <a:r>
              <a:rPr lang="en-AU" sz="3600" b="1" baseline="30000" dirty="0">
                <a:solidFill>
                  <a:srgbClr val="00205B"/>
                </a:solidFill>
                <a:cs typeface="Optima"/>
              </a:rPr>
              <a:t/>
            </a:r>
            <a:br>
              <a:rPr lang="en-AU" sz="3600" b="1" baseline="30000" dirty="0">
                <a:solidFill>
                  <a:srgbClr val="00205B"/>
                </a:solidFill>
                <a:cs typeface="Optima"/>
              </a:rPr>
            </a:br>
            <a:r>
              <a:rPr lang="en-US" sz="3500" b="1" baseline="30000" dirty="0" smtClean="0">
                <a:solidFill>
                  <a:srgbClr val="00205B"/>
                </a:solidFill>
                <a:cs typeface="Optima"/>
              </a:rPr>
              <a:t>3.	Plan</a:t>
            </a:r>
            <a:r>
              <a:rPr lang="en-US" sz="3500" b="1" dirty="0">
                <a:solidFill>
                  <a:srgbClr val="00205B"/>
                </a:solidFill>
                <a:cs typeface="Optima"/>
              </a:rPr>
              <a:t> </a:t>
            </a:r>
            <a:r>
              <a:rPr lang="en-US" sz="3600" b="1" baseline="30000" dirty="0">
                <a:solidFill>
                  <a:srgbClr val="00205B"/>
                </a:solidFill>
                <a:cs typeface="Optima"/>
              </a:rPr>
              <a:t>for</a:t>
            </a:r>
            <a:r>
              <a:rPr lang="en-US" sz="3500" b="1" dirty="0" smtClean="0">
                <a:solidFill>
                  <a:srgbClr val="00205B"/>
                </a:solidFill>
                <a:cs typeface="Optima"/>
              </a:rPr>
              <a:t> </a:t>
            </a:r>
            <a:r>
              <a:rPr lang="en-US" sz="3600" b="1" baseline="30000" dirty="0">
                <a:solidFill>
                  <a:srgbClr val="00205B"/>
                </a:solidFill>
                <a:cs typeface="Optima"/>
              </a:rPr>
              <a:t>and</a:t>
            </a:r>
            <a:r>
              <a:rPr lang="en-US" sz="3500" b="1" dirty="0" smtClean="0">
                <a:solidFill>
                  <a:srgbClr val="00205B"/>
                </a:solidFill>
                <a:cs typeface="Optima"/>
              </a:rPr>
              <a:t> </a:t>
            </a:r>
            <a:r>
              <a:rPr lang="en-US" sz="3600" b="1" baseline="30000" dirty="0" smtClean="0">
                <a:solidFill>
                  <a:srgbClr val="00205B"/>
                </a:solidFill>
                <a:cs typeface="Optima"/>
              </a:rPr>
              <a:t>Implement</a:t>
            </a:r>
            <a:r>
              <a:rPr lang="en-US" sz="3500" b="1" dirty="0" smtClean="0">
                <a:solidFill>
                  <a:srgbClr val="00205B"/>
                </a:solidFill>
                <a:cs typeface="Optima"/>
              </a:rPr>
              <a:t> </a:t>
            </a:r>
            <a:r>
              <a:rPr lang="en-US" sz="3600" b="1" baseline="30000" dirty="0">
                <a:solidFill>
                  <a:srgbClr val="00205B"/>
                </a:solidFill>
                <a:cs typeface="Optima"/>
              </a:rPr>
              <a:t>E</a:t>
            </a:r>
            <a:r>
              <a:rPr lang="en-US" sz="3600" b="1" baseline="30000" dirty="0" smtClean="0">
                <a:solidFill>
                  <a:srgbClr val="00205B"/>
                </a:solidFill>
                <a:cs typeface="Optima"/>
              </a:rPr>
              <a:t>ffective</a:t>
            </a:r>
            <a:r>
              <a:rPr lang="en-US" sz="3600" b="1" dirty="0" smtClean="0">
                <a:solidFill>
                  <a:srgbClr val="00205B"/>
                </a:solidFill>
                <a:cs typeface="Optima"/>
              </a:rPr>
              <a:t> </a:t>
            </a:r>
            <a:r>
              <a:rPr lang="en-US" sz="3600" b="1" baseline="30000" dirty="0">
                <a:solidFill>
                  <a:srgbClr val="00205B"/>
                </a:solidFill>
                <a:cs typeface="Optima"/>
              </a:rPr>
              <a:t>T</a:t>
            </a:r>
            <a:r>
              <a:rPr lang="en-US" sz="3600" b="1" baseline="30000" dirty="0" smtClean="0">
                <a:solidFill>
                  <a:srgbClr val="00205B"/>
                </a:solidFill>
                <a:cs typeface="Optima"/>
              </a:rPr>
              <a:t>eaching</a:t>
            </a:r>
            <a:r>
              <a:rPr lang="en-US" sz="3600" b="1" dirty="0" smtClean="0">
                <a:solidFill>
                  <a:srgbClr val="00205B"/>
                </a:solidFill>
                <a:cs typeface="Optima"/>
              </a:rPr>
              <a:t> </a:t>
            </a:r>
            <a:r>
              <a:rPr lang="en-US" sz="3600" b="1" baseline="30000" dirty="0">
                <a:solidFill>
                  <a:srgbClr val="00205B"/>
                </a:solidFill>
                <a:cs typeface="Optima"/>
              </a:rPr>
              <a:t>and</a:t>
            </a:r>
            <a:r>
              <a:rPr lang="en-US" sz="3600" b="1" dirty="0" smtClean="0">
                <a:solidFill>
                  <a:srgbClr val="00205B"/>
                </a:solidFill>
                <a:cs typeface="Optima"/>
              </a:rPr>
              <a:t> </a:t>
            </a:r>
            <a:r>
              <a:rPr lang="en-US" sz="3600" b="1" baseline="30000" dirty="0" smtClean="0">
                <a:solidFill>
                  <a:srgbClr val="00205B"/>
                </a:solidFill>
                <a:cs typeface="Optima"/>
              </a:rPr>
              <a:t>Learning.</a:t>
            </a: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4.	Create</a:t>
            </a:r>
            <a:r>
              <a:rPr lang="en-US" sz="3500" b="1" dirty="0" smtClean="0">
                <a:solidFill>
                  <a:srgbClr val="00205B"/>
                </a:solidFill>
                <a:cs typeface="Optima"/>
              </a:rPr>
              <a:t> </a:t>
            </a:r>
            <a:r>
              <a:rPr lang="en-US" sz="3600" b="1" baseline="30000" dirty="0">
                <a:solidFill>
                  <a:srgbClr val="00205B"/>
                </a:solidFill>
                <a:cs typeface="Optima"/>
              </a:rPr>
              <a:t>and Maintain Supportive and Safe Learning </a:t>
            </a:r>
            <a:r>
              <a:rPr lang="en-US" sz="3600" b="1" baseline="30000" dirty="0" smtClean="0">
                <a:solidFill>
                  <a:srgbClr val="00205B"/>
                </a:solidFill>
                <a:cs typeface="Optima"/>
              </a:rPr>
              <a:t>	Environments.</a:t>
            </a: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5.	Assess, Provide</a:t>
            </a:r>
            <a:r>
              <a:rPr lang="en-US" sz="3500" b="1" dirty="0" smtClean="0">
                <a:solidFill>
                  <a:srgbClr val="00205B"/>
                </a:solidFill>
                <a:cs typeface="Optima"/>
              </a:rPr>
              <a:t> </a:t>
            </a:r>
            <a:r>
              <a:rPr lang="en-US" sz="3600" b="1" baseline="30000" dirty="0">
                <a:solidFill>
                  <a:srgbClr val="00205B"/>
                </a:solidFill>
                <a:cs typeface="Optima"/>
              </a:rPr>
              <a:t>Feedback and Report on Student </a:t>
            </a:r>
            <a:r>
              <a:rPr lang="en-US" sz="3600" b="1" baseline="30000" dirty="0" smtClean="0">
                <a:solidFill>
                  <a:srgbClr val="00205B"/>
                </a:solidFill>
                <a:cs typeface="Optima"/>
              </a:rPr>
              <a:t>Learning.</a:t>
            </a: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6.	Engage in Professional Learning.</a:t>
            </a:r>
            <a:br>
              <a:rPr lang="en-US" sz="3500" b="1" baseline="30000" dirty="0" smtClean="0">
                <a:solidFill>
                  <a:srgbClr val="00205B"/>
                </a:solidFill>
                <a:cs typeface="Optima"/>
              </a:rPr>
            </a:br>
            <a:r>
              <a:rPr lang="en-US" sz="3500" b="1" baseline="30000" dirty="0" smtClean="0">
                <a:solidFill>
                  <a:srgbClr val="00205B"/>
                </a:solidFill>
                <a:cs typeface="Optima"/>
              </a:rPr>
              <a:t>7.	Engage </a:t>
            </a:r>
            <a:r>
              <a:rPr lang="en-US" sz="3500" b="1" baseline="30000" dirty="0">
                <a:solidFill>
                  <a:srgbClr val="00205B"/>
                </a:solidFill>
                <a:cs typeface="Optima"/>
              </a:rPr>
              <a:t>P</a:t>
            </a:r>
            <a:r>
              <a:rPr lang="en-US" sz="3500" b="1" baseline="30000" dirty="0" smtClean="0">
                <a:solidFill>
                  <a:srgbClr val="00205B"/>
                </a:solidFill>
                <a:cs typeface="Optima"/>
              </a:rPr>
              <a:t>rofessionally with Colleagues, Parents</a:t>
            </a:r>
            <a:r>
              <a:rPr lang="en-US" sz="3500" b="1" dirty="0" smtClean="0">
                <a:solidFill>
                  <a:srgbClr val="00205B"/>
                </a:solidFill>
                <a:cs typeface="Optima"/>
              </a:rPr>
              <a:t> </a:t>
            </a:r>
            <a:r>
              <a:rPr lang="en-US" sz="3600" b="1" baseline="30000" dirty="0">
                <a:solidFill>
                  <a:srgbClr val="00205B"/>
                </a:solidFill>
                <a:cs typeface="Optima"/>
              </a:rPr>
              <a:t>/ </a:t>
            </a:r>
            <a:r>
              <a:rPr lang="en-US" sz="3600" b="1" baseline="30000" dirty="0" err="1" smtClean="0">
                <a:solidFill>
                  <a:srgbClr val="00205B"/>
                </a:solidFill>
                <a:cs typeface="Optima"/>
              </a:rPr>
              <a:t>Carers</a:t>
            </a:r>
            <a:r>
              <a:rPr lang="en-US" sz="3600" b="1" baseline="30000" dirty="0" smtClean="0">
                <a:solidFill>
                  <a:srgbClr val="00205B"/>
                </a:solidFill>
                <a:cs typeface="Optima"/>
              </a:rPr>
              <a:t/>
            </a:r>
            <a:br>
              <a:rPr lang="en-US" sz="3600" b="1" baseline="30000" dirty="0" smtClean="0">
                <a:solidFill>
                  <a:srgbClr val="00205B"/>
                </a:solidFill>
                <a:cs typeface="Optima"/>
              </a:rPr>
            </a:br>
            <a:r>
              <a:rPr lang="en-US" sz="3600" b="1" baseline="30000" dirty="0">
                <a:solidFill>
                  <a:srgbClr val="00205B"/>
                </a:solidFill>
                <a:cs typeface="Optima"/>
              </a:rPr>
              <a:t>	</a:t>
            </a:r>
            <a:r>
              <a:rPr lang="en-US" sz="3600" b="1" baseline="30000" dirty="0" smtClean="0">
                <a:solidFill>
                  <a:srgbClr val="00205B"/>
                </a:solidFill>
                <a:cs typeface="Optima"/>
              </a:rPr>
              <a:t>and </a:t>
            </a:r>
            <a:r>
              <a:rPr lang="en-US" sz="3600" b="1" baseline="30000" dirty="0">
                <a:solidFill>
                  <a:srgbClr val="00205B"/>
                </a:solidFill>
                <a:cs typeface="Optima"/>
              </a:rPr>
              <a:t>the </a:t>
            </a:r>
            <a:r>
              <a:rPr lang="en-US" sz="3600" b="1" baseline="30000" dirty="0" smtClean="0">
                <a:solidFill>
                  <a:srgbClr val="00205B"/>
                </a:solidFill>
                <a:cs typeface="Optima"/>
              </a:rPr>
              <a:t>Community.</a:t>
            </a: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Tree>
    <p:extLst>
      <p:ext uri="{BB962C8B-B14F-4D97-AF65-F5344CB8AC3E}">
        <p14:creationId xmlns:p14="http://schemas.microsoft.com/office/powerpoint/2010/main" val="1788297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3" name="TextBox 2"/>
          <p:cNvSpPr txBox="1"/>
          <p:nvPr/>
        </p:nvSpPr>
        <p:spPr>
          <a:xfrm>
            <a:off x="480685" y="516171"/>
            <a:ext cx="7565919" cy="4462760"/>
          </a:xfrm>
          <a:prstGeom prst="rect">
            <a:avLst/>
          </a:prstGeom>
          <a:noFill/>
        </p:spPr>
        <p:txBody>
          <a:bodyPr wrap="square" rtlCol="0">
            <a:spAutoFit/>
          </a:bodyPr>
          <a:lstStyle/>
          <a:p>
            <a:r>
              <a:rPr lang="en-AU" sz="3200" b="1" dirty="0">
                <a:solidFill>
                  <a:srgbClr val="00205B"/>
                </a:solidFill>
                <a:latin typeface="+mj-lt"/>
                <a:ea typeface="+mj-ea"/>
                <a:cs typeface="Optima"/>
              </a:rPr>
              <a:t>Useful Documents</a:t>
            </a:r>
          </a:p>
          <a:p>
            <a:endParaRPr lang="en-AU" dirty="0"/>
          </a:p>
          <a:p>
            <a:endParaRPr lang="en-AU" dirty="0" smtClean="0"/>
          </a:p>
          <a:p>
            <a:r>
              <a:rPr lang="en-AU" b="1" dirty="0" smtClean="0"/>
              <a:t>ASLA (Australian School Library Association) </a:t>
            </a:r>
            <a:r>
              <a:rPr lang="en-AU" dirty="0" smtClean="0"/>
              <a:t>–</a:t>
            </a:r>
          </a:p>
          <a:p>
            <a:r>
              <a:rPr lang="en-AU" i="1" dirty="0" smtClean="0"/>
              <a:t>Evidence Guide for Teacher Librarians in the Highly </a:t>
            </a:r>
          </a:p>
          <a:p>
            <a:r>
              <a:rPr lang="en-AU" i="1" dirty="0" smtClean="0"/>
              <a:t>Accomplished Career Stage.</a:t>
            </a:r>
            <a:endParaRPr lang="en-AU" i="1" dirty="0"/>
          </a:p>
          <a:p>
            <a:endParaRPr lang="en-AU" dirty="0"/>
          </a:p>
          <a:p>
            <a:r>
              <a:rPr lang="en-AU" dirty="0" smtClean="0"/>
              <a:t>Available from ASLA members site – membership fee</a:t>
            </a:r>
          </a:p>
          <a:p>
            <a:r>
              <a:rPr lang="en-AU" dirty="0" smtClean="0"/>
              <a:t>more than covers the value of this document.</a:t>
            </a:r>
          </a:p>
          <a:p>
            <a:endParaRPr lang="en-AU" dirty="0"/>
          </a:p>
          <a:p>
            <a:endParaRPr lang="en-AU" dirty="0" smtClean="0"/>
          </a:p>
          <a:p>
            <a:endParaRPr lang="en-AU" dirty="0"/>
          </a:p>
          <a:p>
            <a:r>
              <a:rPr lang="en-AU" b="1" dirty="0" smtClean="0"/>
              <a:t>AISWA (Association of Independent Schools WA) </a:t>
            </a:r>
            <a:r>
              <a:rPr lang="en-AU" dirty="0" smtClean="0"/>
              <a:t>–</a:t>
            </a:r>
          </a:p>
          <a:p>
            <a:r>
              <a:rPr lang="en-AU" i="1" dirty="0"/>
              <a:t>Companion document to the Guide to Certification </a:t>
            </a:r>
            <a:r>
              <a:rPr lang="en-AU" i="1" dirty="0" smtClean="0"/>
              <a:t>of</a:t>
            </a:r>
          </a:p>
          <a:p>
            <a:r>
              <a:rPr lang="en-AU" i="1" dirty="0" smtClean="0"/>
              <a:t>Highly </a:t>
            </a:r>
            <a:r>
              <a:rPr lang="en-AU" i="1" dirty="0"/>
              <a:t>Accomplished and Lead Teachers in </a:t>
            </a:r>
            <a:r>
              <a:rPr lang="en-AU" i="1" dirty="0" smtClean="0"/>
              <a:t>Australia</a:t>
            </a:r>
            <a:r>
              <a:rPr lang="en-AU" dirty="0" smtClean="0"/>
              <a:t> </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670" y="376886"/>
            <a:ext cx="2616825" cy="3676805"/>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174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055039" y="454242"/>
            <a:ext cx="7362440" cy="509577"/>
          </a:xfrm>
        </p:spPr>
        <p:txBody>
          <a:bodyPr anchor="t">
            <a:normAutofit fontScale="90000"/>
          </a:bodyPr>
          <a:lstStyle/>
          <a:p>
            <a:pPr algn="l"/>
            <a:r>
              <a:rPr lang="en-US" sz="3600" b="1" dirty="0" smtClean="0">
                <a:solidFill>
                  <a:srgbClr val="00205B"/>
                </a:solidFill>
                <a:cs typeface="Optima"/>
              </a:rPr>
              <a:t>Getting Started</a:t>
            </a:r>
            <a:r>
              <a:rPr lang="en-US" sz="3500" b="1" baseline="30000" dirty="0">
                <a:solidFill>
                  <a:srgbClr val="00205B"/>
                </a:solidFill>
                <a:cs typeface="Optima"/>
              </a:rPr>
              <a:t/>
            </a:r>
            <a:br>
              <a:rPr lang="en-US" sz="3500" b="1" baseline="30000" dirty="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dirty="0" smtClean="0">
                <a:solidFill>
                  <a:srgbClr val="00205B"/>
                </a:solidFill>
                <a:cs typeface="Optima"/>
              </a:rPr>
              <a:t/>
            </a:r>
            <a:br>
              <a:rPr lang="en-US" sz="3500" b="1"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709684" y="1598473"/>
            <a:ext cx="8052179" cy="2215991"/>
          </a:xfrm>
          <a:prstGeom prst="rect">
            <a:avLst/>
          </a:prstGeom>
          <a:noFill/>
        </p:spPr>
        <p:txBody>
          <a:bodyPr wrap="square" rtlCol="0">
            <a:spAutoFit/>
          </a:bodyPr>
          <a:lstStyle/>
          <a:p>
            <a:r>
              <a:rPr lang="en-US" sz="3500" b="1" baseline="30000" dirty="0" smtClean="0">
                <a:solidFill>
                  <a:srgbClr val="00205B"/>
                </a:solidFill>
                <a:cs typeface="Optima"/>
              </a:rPr>
              <a:t>*	Get </a:t>
            </a:r>
            <a:r>
              <a:rPr lang="en-US" sz="3600" b="1" baseline="30000" dirty="0">
                <a:solidFill>
                  <a:srgbClr val="00205B"/>
                </a:solidFill>
                <a:cs typeface="Optima"/>
              </a:rPr>
              <a:t>hold of the documents shown in the </a:t>
            </a:r>
            <a:r>
              <a:rPr lang="en-US" sz="3600" b="1" baseline="30000" dirty="0" smtClean="0">
                <a:solidFill>
                  <a:srgbClr val="00205B"/>
                </a:solidFill>
                <a:cs typeface="Optima"/>
              </a:rPr>
              <a:t>previous slide</a:t>
            </a:r>
            <a:r>
              <a:rPr lang="en-US" sz="3600" b="1" baseline="30000" dirty="0">
                <a:solidFill>
                  <a:srgbClr val="00205B"/>
                </a:solidFill>
                <a:cs typeface="Optima"/>
              </a:rPr>
              <a:t>.</a:t>
            </a:r>
            <a:br>
              <a:rPr lang="en-US" sz="3600" b="1" baseline="30000" dirty="0">
                <a:solidFill>
                  <a:srgbClr val="00205B"/>
                </a:solidFill>
                <a:cs typeface="Optima"/>
              </a:rPr>
            </a:br>
            <a:r>
              <a:rPr lang="en-US" sz="3600" b="1" baseline="30000" dirty="0" smtClean="0">
                <a:solidFill>
                  <a:srgbClr val="00205B"/>
                </a:solidFill>
                <a:cs typeface="Optima"/>
              </a:rPr>
              <a:t>*	Tackle one </a:t>
            </a:r>
            <a:r>
              <a:rPr lang="en-US" sz="3600" b="1" baseline="30000" dirty="0">
                <a:solidFill>
                  <a:srgbClr val="00205B"/>
                </a:solidFill>
                <a:cs typeface="Optima"/>
              </a:rPr>
              <a:t>standard at a time.</a:t>
            </a:r>
            <a:br>
              <a:rPr lang="en-US" sz="3600" b="1" baseline="30000" dirty="0">
                <a:solidFill>
                  <a:srgbClr val="00205B"/>
                </a:solidFill>
                <a:cs typeface="Optima"/>
              </a:rPr>
            </a:br>
            <a:r>
              <a:rPr lang="en-US" sz="3600" b="1" baseline="30000" dirty="0" smtClean="0">
                <a:solidFill>
                  <a:srgbClr val="00205B"/>
                </a:solidFill>
                <a:cs typeface="Optima"/>
              </a:rPr>
              <a:t>*	Work </a:t>
            </a:r>
            <a:r>
              <a:rPr lang="en-US" sz="3600" b="1" baseline="30000" dirty="0">
                <a:solidFill>
                  <a:srgbClr val="00205B"/>
                </a:solidFill>
                <a:cs typeface="Optima"/>
              </a:rPr>
              <a:t>through each sub-section one at a time</a:t>
            </a:r>
            <a:r>
              <a:rPr lang="en-US" sz="3600" b="1" baseline="30000" dirty="0" smtClean="0">
                <a:solidFill>
                  <a:srgbClr val="00205B"/>
                </a:solidFill>
                <a:cs typeface="Optima"/>
              </a:rPr>
              <a:t>.</a:t>
            </a:r>
          </a:p>
          <a:p>
            <a:r>
              <a:rPr lang="en-US" sz="3600" b="1" baseline="30000" dirty="0" smtClean="0">
                <a:solidFill>
                  <a:srgbClr val="00205B"/>
                </a:solidFill>
                <a:cs typeface="Optima"/>
              </a:rPr>
              <a:t>*	Find </a:t>
            </a:r>
            <a:r>
              <a:rPr lang="en-US" sz="3600" b="1" baseline="30000" dirty="0">
                <a:solidFill>
                  <a:srgbClr val="00205B"/>
                </a:solidFill>
                <a:cs typeface="Optima"/>
              </a:rPr>
              <a:t>a friendly colleague who is willing to do some </a:t>
            </a:r>
            <a:r>
              <a:rPr lang="en-US" sz="3600" b="1" baseline="30000" dirty="0" smtClean="0">
                <a:solidFill>
                  <a:srgbClr val="00205B"/>
                </a:solidFill>
                <a:cs typeface="Optima"/>
              </a:rPr>
              <a:t>	observed </a:t>
            </a:r>
            <a:r>
              <a:rPr lang="en-US" sz="3600" b="1" baseline="30000" dirty="0">
                <a:solidFill>
                  <a:srgbClr val="00205B"/>
                </a:solidFill>
                <a:cs typeface="Optima"/>
              </a:rPr>
              <a:t>lessons for you.</a:t>
            </a:r>
          </a:p>
          <a:p>
            <a:endParaRPr lang="en-AU" dirty="0"/>
          </a:p>
        </p:txBody>
      </p:sp>
    </p:spTree>
    <p:extLst>
      <p:ext uri="{BB962C8B-B14F-4D97-AF65-F5344CB8AC3E}">
        <p14:creationId xmlns:p14="http://schemas.microsoft.com/office/powerpoint/2010/main" val="222636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4" name="TextBox 3"/>
          <p:cNvSpPr txBox="1"/>
          <p:nvPr/>
        </p:nvSpPr>
        <p:spPr>
          <a:xfrm>
            <a:off x="985652" y="1140031"/>
            <a:ext cx="7565919" cy="4739759"/>
          </a:xfrm>
          <a:prstGeom prst="rect">
            <a:avLst/>
          </a:prstGeom>
          <a:noFill/>
        </p:spPr>
        <p:txBody>
          <a:bodyPr wrap="square" rtlCol="0">
            <a:spAutoFit/>
          </a:bodyPr>
          <a:lstStyle/>
          <a:p>
            <a:r>
              <a:rPr lang="en-AU" sz="3200" b="1" dirty="0" smtClean="0">
                <a:solidFill>
                  <a:srgbClr val="00205B"/>
                </a:solidFill>
                <a:latin typeface="+mj-lt"/>
                <a:ea typeface="+mj-ea"/>
                <a:cs typeface="Optima"/>
              </a:rPr>
              <a:t>Breaking it Down</a:t>
            </a:r>
            <a:endParaRPr lang="en-AU" sz="3200" b="1" dirty="0">
              <a:solidFill>
                <a:srgbClr val="00205B"/>
              </a:solidFill>
              <a:latin typeface="+mj-lt"/>
              <a:ea typeface="+mj-ea"/>
              <a:cs typeface="Optima"/>
            </a:endParaRPr>
          </a:p>
          <a:p>
            <a:endParaRPr lang="en-AU" dirty="0"/>
          </a:p>
          <a:p>
            <a:pPr algn="just"/>
            <a:r>
              <a:rPr lang="en-AU" dirty="0" smtClean="0"/>
              <a:t>Each standard is broken down into a number of sub-sections, each of which should be addressed with evidence you have gathered.</a:t>
            </a:r>
          </a:p>
          <a:p>
            <a:pPr algn="just"/>
            <a:endParaRPr lang="en-AU" dirty="0"/>
          </a:p>
          <a:p>
            <a:pPr algn="just"/>
            <a:r>
              <a:rPr lang="en-AU" dirty="0" smtClean="0"/>
              <a:t>Evidence can be used to address more than one sub-section.</a:t>
            </a:r>
          </a:p>
          <a:p>
            <a:pPr algn="just"/>
            <a:endParaRPr lang="en-AU" dirty="0"/>
          </a:p>
          <a:p>
            <a:pPr algn="just"/>
            <a:r>
              <a:rPr lang="en-AU" dirty="0" smtClean="0"/>
              <a:t>Evidence can be taken from a number of different sources and can include things such as:</a:t>
            </a:r>
          </a:p>
          <a:p>
            <a:endParaRPr lang="en-AU" dirty="0"/>
          </a:p>
          <a:p>
            <a:r>
              <a:rPr lang="en-AU" dirty="0" smtClean="0"/>
              <a:t>Certificates (</a:t>
            </a:r>
            <a:r>
              <a:rPr lang="en-AU" dirty="0" err="1" smtClean="0"/>
              <a:t>e.g</a:t>
            </a:r>
            <a:r>
              <a:rPr lang="en-AU" dirty="0" smtClean="0"/>
              <a:t> PD)	Meeting Notes			Student Activities</a:t>
            </a:r>
          </a:p>
          <a:p>
            <a:r>
              <a:rPr lang="en-AU" dirty="0" smtClean="0"/>
              <a:t>Emails				Observed Lesson Notes		Unit Programs</a:t>
            </a:r>
          </a:p>
          <a:p>
            <a:r>
              <a:rPr lang="en-AU" dirty="0" smtClean="0"/>
              <a:t>Lesson Plans			Photographs				PD you run</a:t>
            </a:r>
          </a:p>
          <a:p>
            <a:r>
              <a:rPr lang="en-AU" dirty="0" smtClean="0"/>
              <a:t>Work Samples			Video Clips				Reading Logs</a:t>
            </a:r>
          </a:p>
          <a:p>
            <a:endParaRPr lang="en-AU" dirty="0"/>
          </a:p>
          <a:p>
            <a:endParaRPr lang="en-AU" dirty="0" smtClean="0"/>
          </a:p>
        </p:txBody>
      </p:sp>
    </p:spTree>
    <p:extLst>
      <p:ext uri="{BB962C8B-B14F-4D97-AF65-F5344CB8AC3E}">
        <p14:creationId xmlns:p14="http://schemas.microsoft.com/office/powerpoint/2010/main" val="97142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21" y="1574585"/>
            <a:ext cx="8374203" cy="306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1424" y="726602"/>
            <a:ext cx="7953808" cy="584775"/>
          </a:xfrm>
          <a:prstGeom prst="rect">
            <a:avLst/>
          </a:prstGeom>
          <a:noFill/>
        </p:spPr>
        <p:txBody>
          <a:bodyPr wrap="square" rtlCol="0">
            <a:spAutoFit/>
          </a:bodyPr>
          <a:lstStyle/>
          <a:p>
            <a:r>
              <a:rPr lang="en-AU" sz="3200" b="1" dirty="0">
                <a:solidFill>
                  <a:srgbClr val="00205B"/>
                </a:solidFill>
                <a:latin typeface="+mj-lt"/>
                <a:ea typeface="+mj-ea"/>
                <a:cs typeface="Optima"/>
              </a:rPr>
              <a:t>Organising</a:t>
            </a:r>
            <a:r>
              <a:rPr lang="en-AU" dirty="0" smtClean="0"/>
              <a:t> </a:t>
            </a:r>
            <a:r>
              <a:rPr lang="en-AU" sz="3200" b="1" dirty="0">
                <a:solidFill>
                  <a:srgbClr val="00205B"/>
                </a:solidFill>
                <a:latin typeface="+mj-lt"/>
                <a:ea typeface="+mj-ea"/>
                <a:cs typeface="Optima"/>
              </a:rPr>
              <a:t>the</a:t>
            </a:r>
            <a:r>
              <a:rPr lang="en-AU" dirty="0" smtClean="0"/>
              <a:t> </a:t>
            </a:r>
            <a:r>
              <a:rPr lang="en-AU" sz="3200" b="1" dirty="0">
                <a:solidFill>
                  <a:srgbClr val="00205B"/>
                </a:solidFill>
                <a:latin typeface="+mj-lt"/>
                <a:ea typeface="+mj-ea"/>
                <a:cs typeface="Optima"/>
              </a:rPr>
              <a:t>Evidence</a:t>
            </a:r>
          </a:p>
        </p:txBody>
      </p:sp>
      <p:sp>
        <p:nvSpPr>
          <p:cNvPr id="4" name="TextBox 3"/>
          <p:cNvSpPr txBox="1"/>
          <p:nvPr/>
        </p:nvSpPr>
        <p:spPr>
          <a:xfrm>
            <a:off x="605642" y="4886809"/>
            <a:ext cx="6852062" cy="369332"/>
          </a:xfrm>
          <a:prstGeom prst="rect">
            <a:avLst/>
          </a:prstGeom>
          <a:noFill/>
        </p:spPr>
        <p:txBody>
          <a:bodyPr wrap="square" rtlCol="0">
            <a:spAutoFit/>
          </a:bodyPr>
          <a:lstStyle/>
          <a:p>
            <a:r>
              <a:rPr lang="en-AU" i="1" dirty="0" smtClean="0"/>
              <a:t>(This is taken directly from the ASLA guide)</a:t>
            </a:r>
            <a:endParaRPr lang="en-AU" i="1" dirty="0"/>
          </a:p>
        </p:txBody>
      </p:sp>
    </p:spTree>
    <p:extLst>
      <p:ext uri="{BB962C8B-B14F-4D97-AF65-F5344CB8AC3E}">
        <p14:creationId xmlns:p14="http://schemas.microsoft.com/office/powerpoint/2010/main" val="231903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020" y="229832"/>
            <a:ext cx="67437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9387" y="5070764"/>
            <a:ext cx="6341423" cy="923330"/>
          </a:xfrm>
          <a:prstGeom prst="rect">
            <a:avLst/>
          </a:prstGeom>
          <a:noFill/>
        </p:spPr>
        <p:txBody>
          <a:bodyPr wrap="square" rtlCol="0">
            <a:spAutoFit/>
          </a:bodyPr>
          <a:lstStyle/>
          <a:p>
            <a:r>
              <a:rPr lang="en-AU" i="1" dirty="0" smtClean="0"/>
              <a:t>These evidence pointers are a mixture of examples from the ASLA guide which are specifically related to Teacher Librarians and the AISWA Companion Document which are more general in nature</a:t>
            </a:r>
            <a:r>
              <a:rPr lang="en-AU" dirty="0" smtClean="0"/>
              <a:t>.</a:t>
            </a:r>
            <a:endParaRPr lang="en-AU" dirty="0"/>
          </a:p>
        </p:txBody>
      </p:sp>
    </p:spTree>
    <p:extLst>
      <p:ext uri="{BB962C8B-B14F-4D97-AF65-F5344CB8AC3E}">
        <p14:creationId xmlns:p14="http://schemas.microsoft.com/office/powerpoint/2010/main" val="218989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sp>
        <p:nvSpPr>
          <p:cNvPr id="3" name="TextBox 2"/>
          <p:cNvSpPr txBox="1"/>
          <p:nvPr/>
        </p:nvSpPr>
        <p:spPr>
          <a:xfrm>
            <a:off x="486886" y="617517"/>
            <a:ext cx="4488875" cy="6001643"/>
          </a:xfrm>
          <a:prstGeom prst="rect">
            <a:avLst/>
          </a:prstGeom>
          <a:noFill/>
        </p:spPr>
        <p:txBody>
          <a:bodyPr wrap="square" rtlCol="0">
            <a:spAutoFit/>
          </a:bodyPr>
          <a:lstStyle/>
          <a:p>
            <a:r>
              <a:rPr lang="en-AU" sz="3200" b="1" dirty="0">
                <a:solidFill>
                  <a:srgbClr val="00205B"/>
                </a:solidFill>
                <a:latin typeface="+mj-lt"/>
                <a:ea typeface="+mj-ea"/>
                <a:cs typeface="Optima"/>
              </a:rPr>
              <a:t>Section</a:t>
            </a:r>
            <a:r>
              <a:rPr lang="en-AU" dirty="0" smtClean="0"/>
              <a:t> </a:t>
            </a:r>
            <a:r>
              <a:rPr lang="en-AU" sz="3200" b="1" dirty="0">
                <a:solidFill>
                  <a:srgbClr val="00205B"/>
                </a:solidFill>
                <a:latin typeface="+mj-lt"/>
                <a:ea typeface="+mj-ea"/>
                <a:cs typeface="Optima"/>
              </a:rPr>
              <a:t>by</a:t>
            </a:r>
            <a:r>
              <a:rPr lang="en-AU" dirty="0" smtClean="0"/>
              <a:t> </a:t>
            </a:r>
            <a:r>
              <a:rPr lang="en-AU" sz="3200" b="1" dirty="0">
                <a:solidFill>
                  <a:srgbClr val="00205B"/>
                </a:solidFill>
                <a:latin typeface="+mj-lt"/>
                <a:ea typeface="+mj-ea"/>
                <a:cs typeface="Optima"/>
              </a:rPr>
              <a:t>Section</a:t>
            </a:r>
            <a:r>
              <a:rPr lang="en-AU" sz="3200" b="1" dirty="0" smtClean="0">
                <a:solidFill>
                  <a:srgbClr val="00205B"/>
                </a:solidFill>
                <a:latin typeface="+mj-lt"/>
                <a:ea typeface="+mj-ea"/>
                <a:cs typeface="Optima"/>
              </a:rPr>
              <a:t>!</a:t>
            </a:r>
          </a:p>
          <a:p>
            <a:endParaRPr lang="en-AU" sz="1400" b="1" dirty="0">
              <a:solidFill>
                <a:srgbClr val="00205B"/>
              </a:solidFill>
              <a:latin typeface="+mj-lt"/>
              <a:ea typeface="+mj-ea"/>
              <a:cs typeface="Optima"/>
            </a:endParaRPr>
          </a:p>
          <a:p>
            <a:pPr algn="just"/>
            <a:r>
              <a:rPr lang="en-AU" dirty="0"/>
              <a:t>As</a:t>
            </a:r>
            <a:r>
              <a:rPr lang="en-AU" sz="3200" b="1" dirty="0" smtClean="0">
                <a:solidFill>
                  <a:srgbClr val="00205B"/>
                </a:solidFill>
                <a:latin typeface="+mj-lt"/>
                <a:ea typeface="+mj-ea"/>
                <a:cs typeface="Optima"/>
              </a:rPr>
              <a:t> </a:t>
            </a:r>
            <a:r>
              <a:rPr lang="en-AU" dirty="0"/>
              <a:t>I read through </a:t>
            </a:r>
            <a:r>
              <a:rPr lang="en-AU" dirty="0" smtClean="0"/>
              <a:t>each sub section and the accompanying evidence guide I made notes as to things which I could include as evidence.</a:t>
            </a:r>
          </a:p>
          <a:p>
            <a:pPr algn="just"/>
            <a:endParaRPr lang="en-AU" dirty="0"/>
          </a:p>
          <a:p>
            <a:pPr algn="just"/>
            <a:r>
              <a:rPr lang="en-AU" dirty="0" smtClean="0"/>
              <a:t>Once this list was made, I collected the evidence and put it together in a folder ticking off each item on the list as I entered it into the folder.</a:t>
            </a:r>
          </a:p>
          <a:p>
            <a:pPr algn="just"/>
            <a:endParaRPr lang="en-AU" dirty="0"/>
          </a:p>
          <a:p>
            <a:pPr algn="just"/>
            <a:r>
              <a:rPr lang="en-AU" dirty="0" smtClean="0"/>
              <a:t>I also made a point of saving an electronic version (where possible) into a folder specifically to dedicated to AITSL evidence. This electronic evidence can then be used in the future.</a:t>
            </a:r>
            <a:endParaRPr lang="en-AU" dirty="0"/>
          </a:p>
          <a:p>
            <a:endParaRPr lang="en-AU" dirty="0"/>
          </a:p>
          <a:p>
            <a:endParaRPr lang="en-AU" dirty="0" smtClean="0"/>
          </a:p>
          <a:p>
            <a:endParaRPr lang="en-AU" dirty="0"/>
          </a:p>
          <a:p>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7518">
            <a:off x="5540146" y="670260"/>
            <a:ext cx="3264616" cy="119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3856">
            <a:off x="5305000" y="2132156"/>
            <a:ext cx="33718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414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C PP 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6809"/>
            <a:ext cx="9144000" cy="1971191"/>
          </a:xfrm>
          <a:prstGeom prst="rect">
            <a:avLst/>
          </a:prstGeom>
        </p:spPr>
      </p:pic>
      <p:sp>
        <p:nvSpPr>
          <p:cNvPr id="2" name="Title 1"/>
          <p:cNvSpPr>
            <a:spLocks noGrp="1"/>
          </p:cNvSpPr>
          <p:nvPr>
            <p:ph type="title"/>
          </p:nvPr>
        </p:nvSpPr>
        <p:spPr>
          <a:xfrm>
            <a:off x="1189131" y="257485"/>
            <a:ext cx="7362440" cy="509577"/>
          </a:xfrm>
        </p:spPr>
        <p:txBody>
          <a:bodyPr anchor="t">
            <a:normAutofit fontScale="90000"/>
          </a:bodyPr>
          <a:lstStyle/>
          <a:p>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smtClean="0">
                <a:solidFill>
                  <a:srgbClr val="00205B"/>
                </a:solidFill>
                <a:cs typeface="Optima"/>
              </a:rPr>
              <a:t/>
            </a:r>
            <a:br>
              <a:rPr lang="en-US" sz="3500" b="1" baseline="30000" dirty="0" smtClean="0">
                <a:solidFill>
                  <a:srgbClr val="00205B"/>
                </a:solidFill>
                <a:cs typeface="Optima"/>
              </a:rPr>
            </a:br>
            <a:r>
              <a:rPr lang="en-US" sz="3500" b="1" baseline="30000" dirty="0">
                <a:solidFill>
                  <a:srgbClr val="00205B"/>
                </a:solidFill>
                <a:cs typeface="Optima"/>
              </a:rPr>
              <a:t/>
            </a:r>
            <a:br>
              <a:rPr lang="en-US" sz="3500" b="1" baseline="30000" dirty="0">
                <a:solidFill>
                  <a:srgbClr val="00205B"/>
                </a:solidFill>
                <a:cs typeface="Optima"/>
              </a:rPr>
            </a:br>
            <a:endParaRPr lang="en-US" sz="3500" b="1" baseline="30000" dirty="0">
              <a:solidFill>
                <a:srgbClr val="00205B"/>
              </a:solidFill>
              <a:cs typeface="Optim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34" y="1171329"/>
            <a:ext cx="4619625" cy="4943475"/>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947026" y="1290248"/>
            <a:ext cx="2359102" cy="1684535"/>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884030" y="1220365"/>
            <a:ext cx="2356014" cy="1821213"/>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4520" y="3492941"/>
            <a:ext cx="2448650" cy="1692654"/>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37133" y="257485"/>
            <a:ext cx="4619625" cy="584775"/>
          </a:xfrm>
          <a:prstGeom prst="rect">
            <a:avLst/>
          </a:prstGeom>
          <a:noFill/>
        </p:spPr>
        <p:txBody>
          <a:bodyPr wrap="square" rtlCol="0">
            <a:spAutoFit/>
          </a:bodyPr>
          <a:lstStyle/>
          <a:p>
            <a:r>
              <a:rPr lang="en-AU" sz="3200" b="1" dirty="0">
                <a:solidFill>
                  <a:srgbClr val="00205B"/>
                </a:solidFill>
                <a:latin typeface="+mj-lt"/>
                <a:ea typeface="+mj-ea"/>
                <a:cs typeface="Optima"/>
              </a:rPr>
              <a:t>Collecting</a:t>
            </a:r>
            <a:r>
              <a:rPr lang="en-AU" dirty="0" smtClean="0"/>
              <a:t> </a:t>
            </a:r>
            <a:r>
              <a:rPr lang="en-AU" sz="3200" b="1" dirty="0">
                <a:solidFill>
                  <a:srgbClr val="00205B"/>
                </a:solidFill>
                <a:latin typeface="+mj-lt"/>
                <a:ea typeface="+mj-ea"/>
                <a:cs typeface="Optima"/>
              </a:rPr>
              <a:t>the</a:t>
            </a:r>
            <a:r>
              <a:rPr lang="en-AU" dirty="0" smtClean="0"/>
              <a:t> </a:t>
            </a:r>
            <a:r>
              <a:rPr lang="en-AU" sz="3200" b="1" dirty="0">
                <a:solidFill>
                  <a:srgbClr val="00205B"/>
                </a:solidFill>
                <a:latin typeface="+mj-lt"/>
                <a:ea typeface="+mj-ea"/>
                <a:cs typeface="Optima"/>
              </a:rPr>
              <a:t>Evidence</a:t>
            </a:r>
          </a:p>
        </p:txBody>
      </p:sp>
    </p:spTree>
    <p:extLst>
      <p:ext uri="{BB962C8B-B14F-4D97-AF65-F5344CB8AC3E}">
        <p14:creationId xmlns:p14="http://schemas.microsoft.com/office/powerpoint/2010/main" val="1224462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th College">
      <a:dk1>
        <a:srgbClr val="00205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1833</TotalTime>
  <Words>560</Words>
  <Application>Microsoft Office PowerPoint</Application>
  <PresentationFormat>On-screen Show (4:3)</PresentationFormat>
  <Paragraphs>106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AITSL Standards and Teacher Librarians </vt:lpstr>
      <vt:lpstr>The Seven Standards   1. Know Students and How They Learn. 2. Know the Content and How to Teach It. 3. Plan for and Implement Effective Teaching and Learning. 4. Create and Maintain Supportive and Safe Learning  Environments. 5. Assess, Provide Feedback and Report on Student Learning. 6. Engage in Professional Learning. 7. Engage Professionally with Colleagues, Parents / Carers  and the Community.  </vt:lpstr>
      <vt:lpstr>   </vt:lpstr>
      <vt:lpstr>Getting Started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go along here.</dc:title>
  <dc:creator>Grainger</dc:creator>
  <cp:lastModifiedBy>Administrator</cp:lastModifiedBy>
  <cp:revision>95</cp:revision>
  <dcterms:created xsi:type="dcterms:W3CDTF">2011-11-24T03:24:57Z</dcterms:created>
  <dcterms:modified xsi:type="dcterms:W3CDTF">2014-06-12T03:05:09Z</dcterms:modified>
</cp:coreProperties>
</file>